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2" r:id="rId11"/>
    <p:sldId id="267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22" autoAdjust="0"/>
  </p:normalViewPr>
  <p:slideViewPr>
    <p:cSldViewPr>
      <p:cViewPr>
        <p:scale>
          <a:sx n="90" d="100"/>
          <a:sy n="90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735-E794-437A-8CFC-3A4BA0CEFD36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229-3ACF-41E8-A102-F63DA68840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67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735-E794-437A-8CFC-3A4BA0CEFD36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229-3ACF-41E8-A102-F63DA68840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80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735-E794-437A-8CFC-3A4BA0CEFD36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229-3ACF-41E8-A102-F63DA68840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5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735-E794-437A-8CFC-3A4BA0CEFD36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229-3ACF-41E8-A102-F63DA68840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723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735-E794-437A-8CFC-3A4BA0CEFD36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229-3ACF-41E8-A102-F63DA68840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640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735-E794-437A-8CFC-3A4BA0CEFD36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229-3ACF-41E8-A102-F63DA68840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825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735-E794-437A-8CFC-3A4BA0CEFD36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229-3ACF-41E8-A102-F63DA68840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613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735-E794-437A-8CFC-3A4BA0CEFD36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229-3ACF-41E8-A102-F63DA68840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44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735-E794-437A-8CFC-3A4BA0CEFD36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229-3ACF-41E8-A102-F63DA68840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220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735-E794-437A-8CFC-3A4BA0CEFD36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229-3ACF-41E8-A102-F63DA68840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417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A735-E794-437A-8CFC-3A4BA0CEFD36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229-3ACF-41E8-A102-F63DA68840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500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5A735-E794-437A-8CFC-3A4BA0CEFD36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7F229-3ACF-41E8-A102-F63DA68840B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088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1-2: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4000" b="1" dirty="0" smtClean="0">
                <a:solidFill>
                  <a:srgbClr val="FF0000"/>
                </a:solidFill>
              </a:rPr>
              <a:t>VÀO </a:t>
            </a:r>
            <a:r>
              <a:rPr lang="vi-VN" sz="4000" b="1" dirty="0">
                <a:solidFill>
                  <a:srgbClr val="FF0000"/>
                </a:solidFill>
              </a:rPr>
              <a:t>PHỦ CHÚA TRỊNH</a:t>
            </a:r>
            <a:r>
              <a:rPr lang="vi-VN" sz="4000" dirty="0">
                <a:solidFill>
                  <a:prstClr val="black"/>
                </a:solidFill>
              </a:rPr>
              <a:t/>
            </a:r>
            <a:br>
              <a:rPr lang="vi-VN" sz="4000" dirty="0">
                <a:solidFill>
                  <a:prstClr val="black"/>
                </a:solidFill>
              </a:rPr>
            </a:br>
            <a:r>
              <a:rPr lang="en-US" sz="4000" dirty="0" smtClean="0">
                <a:solidFill>
                  <a:prstClr val="black"/>
                </a:solidFill>
              </a:rPr>
              <a:t>              </a:t>
            </a:r>
            <a:r>
              <a:rPr lang="vi-VN" sz="4000" dirty="0" smtClean="0">
                <a:solidFill>
                  <a:srgbClr val="0070C0"/>
                </a:solidFill>
              </a:rPr>
              <a:t>(</a:t>
            </a:r>
            <a:r>
              <a:rPr lang="vi-VN" sz="4000" dirty="0">
                <a:solidFill>
                  <a:srgbClr val="0070C0"/>
                </a:solidFill>
              </a:rPr>
              <a:t>Trích Thượng kinh kí sự</a:t>
            </a:r>
            <a:r>
              <a:rPr lang="vi-VN" sz="4000" dirty="0" smtClean="0">
                <a:solidFill>
                  <a:srgbClr val="0070C0"/>
                </a:solidFill>
              </a:rPr>
              <a:t>) </a:t>
            </a:r>
            <a:r>
              <a:rPr lang="en-US" sz="4000" dirty="0" smtClean="0">
                <a:solidFill>
                  <a:srgbClr val="0070C0"/>
                </a:solidFill>
              </a:rPr>
              <a:t/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0070C0"/>
                </a:solidFill>
              </a:rPr>
              <a:t>                                            </a:t>
            </a:r>
            <a:r>
              <a:rPr lang="vi-VN" sz="3100" dirty="0" smtClean="0">
                <a:solidFill>
                  <a:srgbClr val="F79646">
                    <a:lumMod val="75000"/>
                  </a:srgbClr>
                </a:solidFill>
              </a:rPr>
              <a:t>Lê </a:t>
            </a:r>
            <a:r>
              <a:rPr lang="vi-VN" sz="3100" dirty="0">
                <a:solidFill>
                  <a:srgbClr val="F79646">
                    <a:lumMod val="75000"/>
                  </a:srgbClr>
                </a:solidFill>
              </a:rPr>
              <a:t>Hữu Trác.</a:t>
            </a:r>
            <a:r>
              <a:rPr lang="vi-VN" sz="3100" dirty="0">
                <a:solidFill>
                  <a:prstClr val="black"/>
                </a:solidFill>
              </a:rPr>
              <a:t/>
            </a:r>
            <a:br>
              <a:rPr lang="vi-VN" sz="3100" dirty="0">
                <a:solidFill>
                  <a:prstClr val="black"/>
                </a:solidFill>
              </a:rPr>
            </a:br>
            <a:endParaRPr lang="en-US" sz="3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276872"/>
            <a:ext cx="35283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0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367240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i="1" dirty="0" smtClean="0">
                <a:solidFill>
                  <a:srgbClr val="00B050"/>
                </a:solidFill>
              </a:rPr>
              <a:t>4.</a:t>
            </a:r>
            <a:r>
              <a:rPr lang="vi-VN" sz="3600" b="1" i="1" dirty="0" smtClean="0">
                <a:solidFill>
                  <a:srgbClr val="00B050"/>
                </a:solidFill>
              </a:rPr>
              <a:t> </a:t>
            </a:r>
            <a:r>
              <a:rPr lang="vi-VN" sz="3600" b="1" i="1" dirty="0">
                <a:solidFill>
                  <a:srgbClr val="00B050"/>
                </a:solidFill>
              </a:rPr>
              <a:t>Nét đặc sắc của bút pháp kí sự:</a:t>
            </a:r>
            <a:r>
              <a:rPr lang="vi-VN" sz="3600" dirty="0"/>
              <a:t/>
            </a:r>
            <a:br>
              <a:rPr lang="vi-VN" sz="3600" dirty="0"/>
            </a:br>
            <a:r>
              <a:rPr lang="en-US" sz="3600" dirty="0" smtClean="0"/>
              <a:t>   </a:t>
            </a:r>
            <a:r>
              <a:rPr lang="vi-VN" sz="3600" dirty="0" smtClean="0"/>
              <a:t>-</a:t>
            </a:r>
            <a:r>
              <a:rPr lang="en-US" sz="3600" dirty="0" smtClean="0"/>
              <a:t> </a:t>
            </a:r>
            <a:r>
              <a:rPr lang="vi-VN" sz="3600" dirty="0" smtClean="0"/>
              <a:t>Quan </a:t>
            </a:r>
            <a:r>
              <a:rPr lang="vi-VN" sz="3600" dirty="0"/>
              <a:t>sát tỉ mỉ, tả cảnh sinh động, kể diễn biến sự việc khéo </a:t>
            </a:r>
            <a:r>
              <a:rPr lang="vi-VN" sz="3600" dirty="0" smtClean="0"/>
              <a:t>léo</a:t>
            </a:r>
            <a:r>
              <a:rPr lang="en-US" sz="3600" dirty="0" smtClean="0"/>
              <a:t> </a:t>
            </a:r>
            <a:r>
              <a:rPr lang="en-US" sz="3600" dirty="0"/>
              <a:t>=</a:t>
            </a:r>
            <a:r>
              <a:rPr lang="vi-VN" sz="3600" dirty="0" smtClean="0"/>
              <a:t>&gt; </a:t>
            </a:r>
            <a:r>
              <a:rPr lang="vi-VN" sz="3600" dirty="0"/>
              <a:t>tạo sự lôi cuốn.</a:t>
            </a:r>
            <a:br>
              <a:rPr lang="vi-VN" sz="3600" dirty="0"/>
            </a:br>
            <a:r>
              <a:rPr lang="en-US" sz="3600" dirty="0" smtClean="0"/>
              <a:t>   </a:t>
            </a:r>
            <a:r>
              <a:rPr lang="vi-VN" sz="3600" dirty="0" smtClean="0"/>
              <a:t>-</a:t>
            </a:r>
            <a:r>
              <a:rPr lang="en-US" sz="3600" dirty="0" smtClean="0"/>
              <a:t> </a:t>
            </a:r>
            <a:r>
              <a:rPr lang="vi-VN" sz="3600" dirty="0" smtClean="0"/>
              <a:t>Gi</a:t>
            </a:r>
            <a:r>
              <a:rPr lang="en-US" sz="3600" dirty="0"/>
              <a:t>ọ</a:t>
            </a:r>
            <a:r>
              <a:rPr lang="vi-VN" sz="3600" dirty="0" smtClean="0"/>
              <a:t>ng </a:t>
            </a:r>
            <a:r>
              <a:rPr lang="vi-VN" sz="3600" dirty="0"/>
              <a:t>kể tự nhiên xen lẫn lời kể với lời </a:t>
            </a:r>
            <a:r>
              <a:rPr lang="vi-VN" sz="3600" dirty="0" smtClean="0"/>
              <a:t>bình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                                              =</a:t>
            </a:r>
            <a:r>
              <a:rPr lang="vi-VN" sz="3600" dirty="0" smtClean="0"/>
              <a:t>&gt; </a:t>
            </a:r>
            <a:r>
              <a:rPr lang="vi-VN" sz="3600" dirty="0"/>
              <a:t>giàu chất trữ tình.</a:t>
            </a:r>
            <a:br>
              <a:rPr lang="vi-VN" sz="3600" dirty="0"/>
            </a:br>
            <a:r>
              <a:rPr lang="en-US" sz="3600" dirty="0" smtClean="0"/>
              <a:t>   </a:t>
            </a:r>
            <a:r>
              <a:rPr lang="vi-VN" sz="3600" dirty="0" smtClean="0"/>
              <a:t>- </a:t>
            </a:r>
            <a:r>
              <a:rPr lang="vi-VN" sz="3600" dirty="0"/>
              <a:t>Ghi chép trung </a:t>
            </a:r>
            <a:r>
              <a:rPr lang="vi-VN" sz="3600" dirty="0" smtClean="0"/>
              <a:t>thực</a:t>
            </a:r>
            <a:r>
              <a:rPr lang="en-US" sz="3600" dirty="0" smtClean="0"/>
              <a:t>,</a:t>
            </a:r>
            <a:r>
              <a:rPr lang="vi-VN" sz="3600" dirty="0" smtClean="0"/>
              <a:t> </a:t>
            </a:r>
            <a:r>
              <a:rPr lang="vi-VN" sz="3600" dirty="0"/>
              <a:t>có giá trị hiện thực sâu sắc.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78" y="4293096"/>
            <a:ext cx="8928992" cy="244827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III-TỔNG KẾT: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SGK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57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LUYỆN ĐỌC- HIỂU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1008112"/>
          </a:xfrm>
        </p:spPr>
        <p:txBody>
          <a:bodyPr>
            <a:normAutofit fontScale="90000"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VÀO PHỦ CHÚA TRỊNH</a:t>
            </a:r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5328592" cy="604867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vi-VN" sz="2800" b="1" dirty="0">
                <a:solidFill>
                  <a:srgbClr val="FF0000"/>
                </a:solidFill>
                <a:latin typeface="+mj-lt"/>
              </a:rPr>
              <a:t>I-</a:t>
            </a:r>
            <a:r>
              <a:rPr lang="vi-VN" sz="2800" b="1" u="sng" dirty="0">
                <a:solidFill>
                  <a:srgbClr val="FF0000"/>
                </a:solidFill>
                <a:latin typeface="+mj-lt"/>
              </a:rPr>
              <a:t>TÌM HIỂU CHUNG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:</a:t>
            </a:r>
            <a:endParaRPr lang="en-US" sz="2800" b="1" dirty="0" smtClean="0">
              <a:solidFill>
                <a:srgbClr val="FF0000"/>
              </a:solidFill>
              <a:latin typeface="+mj-lt"/>
            </a:endParaRPr>
          </a:p>
          <a:p>
            <a:pPr algn="l"/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. TÁC GIẢ: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vi-VN" sz="2800" b="1" i="1" dirty="0">
                <a:solidFill>
                  <a:srgbClr val="7030A0"/>
                </a:solidFill>
                <a:latin typeface="+mj-lt"/>
              </a:rPr>
              <a:t>  </a:t>
            </a:r>
            <a:r>
              <a:rPr lang="en-US" sz="2800" b="1" i="1" dirty="0" smtClean="0">
                <a:solidFill>
                  <a:srgbClr val="7030A0"/>
                </a:solidFill>
                <a:latin typeface="+mj-lt"/>
              </a:rPr>
              <a:t>-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Lê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Hữu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Trác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(1724 – 1791),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hiệu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Hải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Thượng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Lãn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Ô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ng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quê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tỉnh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Hưng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Yên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 -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danh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y,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chỉ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chữa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bệnh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mà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còn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soạn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sách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mở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trường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dạy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nghề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thuốc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</a:rPr>
              <a:t>- 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Phần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lớn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cuộc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đời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y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trước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ông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gắn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quê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ngoại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Hà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Tĩnh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-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Bộ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Times New Roman"/>
              </a:rPr>
              <a:t>“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Hải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thượng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Times New Roman"/>
              </a:rPr>
              <a:t> y 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tông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tâm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lĩnh</a:t>
            </a:r>
            <a:r>
              <a:rPr lang="en-US" b="1" i="1" dirty="0">
                <a:solidFill>
                  <a:schemeClr val="tx1"/>
                </a:solidFill>
                <a:latin typeface="Times New Roman"/>
                <a:ea typeface="Times New Roman"/>
              </a:rPr>
              <a:t>”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công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nghiên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cứu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y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xuất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sắc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nhất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thời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trung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đại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</a:rPr>
              <a:t>Việt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Nam.</a:t>
            </a:r>
            <a:endParaRPr lang="en-US" sz="3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endParaRPr lang="vi-VN" dirty="0"/>
          </a:p>
        </p:txBody>
      </p:sp>
      <p:pic>
        <p:nvPicPr>
          <p:cNvPr id="1026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316835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856984" cy="1152128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vi-VN" sz="3100" b="1" dirty="0" smtClean="0">
                <a:solidFill>
                  <a:srgbClr val="FF0000"/>
                </a:solidFill>
                <a:ea typeface="+mn-ea"/>
                <a:cs typeface="+mn-cs"/>
              </a:rPr>
              <a:t>I-</a:t>
            </a:r>
            <a:r>
              <a:rPr lang="vi-VN" sz="3100" b="1" u="sng" dirty="0" smtClean="0">
                <a:solidFill>
                  <a:srgbClr val="FF0000"/>
                </a:solidFill>
                <a:ea typeface="+mn-ea"/>
                <a:cs typeface="+mn-cs"/>
              </a:rPr>
              <a:t>TÌM </a:t>
            </a:r>
            <a:r>
              <a:rPr lang="vi-VN" sz="3100" b="1" u="sng" dirty="0">
                <a:solidFill>
                  <a:srgbClr val="FF0000"/>
                </a:solidFill>
                <a:ea typeface="+mn-ea"/>
                <a:cs typeface="+mn-cs"/>
              </a:rPr>
              <a:t>HIỂU CHUNG</a:t>
            </a:r>
            <a:r>
              <a:rPr lang="vi-VN" sz="3100" b="1" dirty="0">
                <a:solidFill>
                  <a:srgbClr val="FF0000"/>
                </a:solidFill>
                <a:ea typeface="+mn-ea"/>
                <a:cs typeface="+mn-cs"/>
              </a:rPr>
              <a:t>:</a:t>
            </a:r>
            <a:r>
              <a:rPr lang="en-US" sz="3100" b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US" sz="3100" b="1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vi-VN" sz="3600" dirty="0" smtClean="0"/>
              <a:t/>
            </a:r>
            <a:br>
              <a:rPr lang="vi-VN" sz="3600" dirty="0" smtClean="0"/>
            </a:br>
            <a:r>
              <a:rPr lang="vi-VN" sz="3600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3"/>
            <a:ext cx="8424936" cy="576064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i="1" dirty="0" smtClean="0">
                <a:latin typeface="Times New Roman"/>
                <a:ea typeface="Times New Roman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2. </a:t>
            </a:r>
            <a:r>
              <a:rPr lang="en-US" sz="2800" b="1" dirty="0">
                <a:solidFill>
                  <a:srgbClr val="FF0000"/>
                </a:solidFill>
              </a:rPr>
              <a:t>TÁC </a:t>
            </a:r>
            <a:r>
              <a:rPr lang="en-US" sz="2800" b="1" dirty="0" smtClean="0">
                <a:solidFill>
                  <a:srgbClr val="FF0000"/>
                </a:solidFill>
              </a:rPr>
              <a:t>PHẨM: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-  </a:t>
            </a:r>
            <a:r>
              <a:rPr lang="en-US" dirty="0" err="1" smtClean="0">
                <a:latin typeface="Times New Roman"/>
                <a:ea typeface="Times New Roman"/>
              </a:rPr>
              <a:t>Thể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loại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Kí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sự</a:t>
            </a:r>
            <a:r>
              <a:rPr lang="en-US" dirty="0" smtClean="0">
                <a:latin typeface="Times New Roman"/>
                <a:ea typeface="Times New Roman"/>
              </a:rPr>
              <a:t>: </a:t>
            </a:r>
            <a:r>
              <a:rPr lang="en-US" dirty="0" err="1" smtClean="0">
                <a:latin typeface="Times New Roman"/>
                <a:ea typeface="Times New Roman"/>
              </a:rPr>
              <a:t>Là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một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thể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kí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ghi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chép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sự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việc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câu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chuyện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có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thật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tương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đối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hoàn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chỉnh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sz="36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 - </a:t>
            </a:r>
            <a:r>
              <a:rPr lang="en-US" dirty="0" err="1">
                <a:latin typeface="Times New Roman"/>
                <a:ea typeface="Times New Roman"/>
              </a:rPr>
              <a:t>Tập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kí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sự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bằng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chữ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Hán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hoàn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thành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năm</a:t>
            </a:r>
            <a:r>
              <a:rPr lang="en-US" dirty="0">
                <a:latin typeface="Times New Roman"/>
                <a:ea typeface="Times New Roman"/>
              </a:rPr>
              <a:t> 1786, </a:t>
            </a:r>
            <a:r>
              <a:rPr lang="en-US" dirty="0" err="1">
                <a:latin typeface="Times New Roman"/>
                <a:ea typeface="Times New Roman"/>
              </a:rPr>
              <a:t>xếp</a:t>
            </a:r>
            <a:r>
              <a:rPr lang="en-US" dirty="0">
                <a:latin typeface="Times New Roman"/>
                <a:ea typeface="Times New Roman"/>
              </a:rPr>
              <a:t> ở </a:t>
            </a:r>
            <a:r>
              <a:rPr lang="en-US" dirty="0" err="1">
                <a:latin typeface="Times New Roman"/>
                <a:ea typeface="Times New Roman"/>
              </a:rPr>
              <a:t>cuối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bộ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i="1" dirty="0">
                <a:latin typeface="Times New Roman"/>
                <a:ea typeface="Times New Roman"/>
              </a:rPr>
              <a:t>“</a:t>
            </a:r>
            <a:r>
              <a:rPr lang="en-US" i="1" dirty="0" err="1">
                <a:latin typeface="Times New Roman"/>
                <a:ea typeface="Times New Roman"/>
              </a:rPr>
              <a:t>Hải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thượng</a:t>
            </a:r>
            <a:r>
              <a:rPr lang="en-US" i="1" dirty="0">
                <a:latin typeface="Times New Roman"/>
                <a:ea typeface="Times New Roman"/>
              </a:rPr>
              <a:t> y </a:t>
            </a:r>
            <a:r>
              <a:rPr lang="en-US" i="1" dirty="0" err="1">
                <a:latin typeface="Times New Roman"/>
                <a:ea typeface="Times New Roman"/>
              </a:rPr>
              <a:t>tông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tâm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lĩnh</a:t>
            </a:r>
            <a:r>
              <a:rPr lang="en-US" i="1" dirty="0">
                <a:latin typeface="Times New Roman"/>
                <a:ea typeface="Times New Roman"/>
              </a:rPr>
              <a:t>”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sz="36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 - </a:t>
            </a:r>
            <a:r>
              <a:rPr lang="en-US" dirty="0" err="1" smtClean="0">
                <a:latin typeface="Times New Roman"/>
                <a:ea typeface="Times New Roman"/>
              </a:rPr>
              <a:t>Nội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dung:Tác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phẩm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tả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quang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cảnh</a:t>
            </a:r>
            <a:r>
              <a:rPr lang="en-US" dirty="0">
                <a:latin typeface="Times New Roman"/>
                <a:ea typeface="Times New Roman"/>
              </a:rPr>
              <a:t> ở </a:t>
            </a:r>
            <a:r>
              <a:rPr lang="en-US" dirty="0" err="1">
                <a:latin typeface="Times New Roman"/>
                <a:ea typeface="Times New Roman"/>
              </a:rPr>
              <a:t>kinh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đô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cuộc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hoa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trong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phủ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chúa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Trịnh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uy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quyền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thế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lực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của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nhà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chúa</a:t>
            </a:r>
            <a:r>
              <a:rPr lang="en-US" dirty="0">
                <a:latin typeface="Times New Roman"/>
                <a:ea typeface="Times New Roman"/>
              </a:rPr>
              <a:t>. Qua </a:t>
            </a:r>
            <a:r>
              <a:rPr lang="en-US" dirty="0" err="1">
                <a:latin typeface="Times New Roman"/>
                <a:ea typeface="Times New Roman"/>
              </a:rPr>
              <a:t>đó</a:t>
            </a:r>
            <a:r>
              <a:rPr lang="en-US" dirty="0">
                <a:latin typeface="Times New Roman"/>
                <a:ea typeface="Times New Roman"/>
              </a:rPr>
              <a:t>  </a:t>
            </a:r>
            <a:r>
              <a:rPr lang="en-US" dirty="0" err="1">
                <a:latin typeface="Times New Roman"/>
                <a:ea typeface="Times New Roman"/>
              </a:rPr>
              <a:t>thái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độ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coi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thường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danh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lợi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của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tác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giả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sz="36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305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6984776" cy="648072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   </a:t>
            </a:r>
            <a:endParaRPr lang="en-US" sz="2800" b="1" dirty="0">
              <a:solidFill>
                <a:srgbClr val="C00000"/>
              </a:solidFill>
            </a:endParaRPr>
          </a:p>
          <a:p>
            <a:pPr marL="0" lvl="0" indent="0" algn="just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</a:rPr>
              <a:t> 3. ĐOẠN TRÍCH: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“Vào phủ chúa Trịnh”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000" u="sng" dirty="0" smtClean="0">
                <a:latin typeface="Times New Roman" pitchFamily="18" charset="0"/>
                <a:cs typeface="Times New Roman" pitchFamily="18" charset="0"/>
              </a:rPr>
              <a:t>Nội dung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 : Nói về việc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 lên tới kinh đô, được dẫn vào phủ chú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 để bắt mạch, kê đơn cho Trịnh Cán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Thượng Kinh Ký Sự by Lê Hữu Tr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338437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164707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3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504056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vi-VN" sz="2800" b="1" dirty="0" smtClean="0">
                <a:solidFill>
                  <a:srgbClr val="FF0000"/>
                </a:solidFill>
              </a:rPr>
              <a:t>II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vi-VN" sz="2800" b="1" u="sng" dirty="0" smtClean="0">
                <a:solidFill>
                  <a:srgbClr val="FF0000"/>
                </a:solidFill>
              </a:rPr>
              <a:t>ĐỌC –HIỂU VĂN BẢN</a:t>
            </a:r>
            <a:r>
              <a:rPr lang="vi-VN" sz="2800" b="1" dirty="0" smtClean="0">
                <a:solidFill>
                  <a:srgbClr val="FF0000"/>
                </a:solidFill>
              </a:rPr>
              <a:t>:</a:t>
            </a:r>
            <a:r>
              <a:rPr lang="vi-VN" sz="2800" dirty="0" smtClean="0"/>
              <a:t/>
            </a:r>
            <a:br>
              <a:rPr lang="vi-VN" sz="2800" dirty="0" smtClean="0"/>
            </a:br>
            <a:r>
              <a:rPr lang="en-US" sz="2800" dirty="0" smtClean="0"/>
              <a:t>   </a:t>
            </a:r>
            <a:r>
              <a:rPr lang="vi-VN" sz="3100" b="1" i="1" dirty="0" smtClean="0">
                <a:solidFill>
                  <a:srgbClr val="00B050"/>
                </a:solidFill>
              </a:rPr>
              <a:t>1</a:t>
            </a:r>
            <a:r>
              <a:rPr lang="en-US" sz="3100" b="1" i="1" dirty="0" smtClean="0">
                <a:solidFill>
                  <a:srgbClr val="00B050"/>
                </a:solidFill>
              </a:rPr>
              <a:t>. </a:t>
            </a:r>
            <a:r>
              <a:rPr lang="vi-VN" sz="3100" b="1" i="1" dirty="0" smtClean="0">
                <a:solidFill>
                  <a:srgbClr val="00B050"/>
                </a:solidFill>
              </a:rPr>
              <a:t>Quang cảnh và cung cách sinh hoạt trong phủ chúa: </a:t>
            </a:r>
            <a:r>
              <a:rPr lang="vi-VN" sz="3100" b="1" dirty="0" smtClean="0"/>
              <a:t/>
            </a:r>
            <a:br>
              <a:rPr lang="vi-VN" sz="3100" b="1" dirty="0" smtClean="0"/>
            </a:br>
            <a:r>
              <a:rPr lang="en-US" sz="2700" dirty="0"/>
              <a:t> </a:t>
            </a:r>
            <a:r>
              <a:rPr lang="en-US" sz="2700" dirty="0" smtClean="0"/>
              <a:t>     </a:t>
            </a:r>
            <a:r>
              <a:rPr lang="en-US" sz="31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1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100" dirty="0" smtClean="0">
                <a:solidFill>
                  <a:prstClr val="black"/>
                </a:solidFill>
              </a:rPr>
              <a:t>Vườn </a:t>
            </a:r>
            <a:r>
              <a:rPr lang="vi-VN" sz="3100" dirty="0">
                <a:solidFill>
                  <a:prstClr val="black"/>
                </a:solidFill>
              </a:rPr>
              <a:t>hoa trong phủ </a:t>
            </a:r>
            <a:r>
              <a:rPr lang="vi-VN" sz="3100" dirty="0" smtClean="0">
                <a:solidFill>
                  <a:prstClr val="black"/>
                </a:solidFill>
              </a:rPr>
              <a:t>chúa</a:t>
            </a:r>
            <a:r>
              <a:rPr lang="en-US" sz="3100" dirty="0" smtClean="0">
                <a:solidFill>
                  <a:prstClr val="black"/>
                </a:solidFill>
              </a:rPr>
              <a:t>:</a:t>
            </a:r>
            <a:br>
              <a:rPr lang="en-US" sz="3100" dirty="0" smtClean="0">
                <a:solidFill>
                  <a:prstClr val="black"/>
                </a:solidFill>
              </a:rPr>
            </a:br>
            <a:r>
              <a:rPr lang="en-US" sz="3100" dirty="0">
                <a:solidFill>
                  <a:prstClr val="black"/>
                </a:solidFill>
              </a:rPr>
              <a:t> </a:t>
            </a:r>
            <a:r>
              <a:rPr lang="en-US" sz="3100" dirty="0" smtClean="0">
                <a:solidFill>
                  <a:prstClr val="black"/>
                </a:solidFill>
              </a:rPr>
              <a:t>                    </a:t>
            </a:r>
            <a:r>
              <a:rPr lang="vi-VN" sz="3100" dirty="0" smtClean="0">
                <a:solidFill>
                  <a:prstClr val="black"/>
                </a:solidFill>
              </a:rPr>
              <a:t> </a:t>
            </a:r>
            <a:r>
              <a:rPr lang="en-US" sz="3100" dirty="0" smtClean="0">
                <a:solidFill>
                  <a:prstClr val="black"/>
                </a:solidFill>
              </a:rPr>
              <a:t>“</a:t>
            </a:r>
            <a:r>
              <a:rPr lang="vi-VN" sz="3100" dirty="0" smtClean="0">
                <a:solidFill>
                  <a:prstClr val="black"/>
                </a:solidFill>
              </a:rPr>
              <a:t>cây </a:t>
            </a:r>
            <a:r>
              <a:rPr lang="vi-VN" sz="3100" dirty="0">
                <a:solidFill>
                  <a:prstClr val="black"/>
                </a:solidFill>
              </a:rPr>
              <a:t>cối um </a:t>
            </a:r>
            <a:r>
              <a:rPr lang="vi-VN" sz="3100" dirty="0" smtClean="0">
                <a:solidFill>
                  <a:prstClr val="black"/>
                </a:solidFill>
              </a:rPr>
              <a:t>tùm</a:t>
            </a:r>
            <a:r>
              <a:rPr lang="en-US" sz="3100" dirty="0" smtClean="0">
                <a:solidFill>
                  <a:prstClr val="black"/>
                </a:solidFill>
              </a:rPr>
              <a:t>, </a:t>
            </a:r>
            <a:r>
              <a:rPr lang="en-US" sz="3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3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…”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”, 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kiệu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son,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trượng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thếp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100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trướng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gấm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lẫy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i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95536" y="4941168"/>
            <a:ext cx="288032" cy="19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512168"/>
          </a:xfrm>
        </p:spPr>
        <p:txBody>
          <a:bodyPr>
            <a:normAutofit/>
          </a:bodyPr>
          <a:lstStyle/>
          <a:p>
            <a:pPr algn="l"/>
            <a:r>
              <a:rPr lang="vi-VN" sz="2800" b="1" dirty="0" smtClean="0">
                <a:solidFill>
                  <a:srgbClr val="FF0000"/>
                </a:solidFill>
              </a:rPr>
              <a:t>II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vi-VN" sz="2800" b="1" u="sng" dirty="0" smtClean="0">
                <a:solidFill>
                  <a:srgbClr val="FF0000"/>
                </a:solidFill>
              </a:rPr>
              <a:t>ĐỌC </a:t>
            </a:r>
            <a:r>
              <a:rPr lang="vi-VN" sz="2800" b="1" u="sng" dirty="0">
                <a:solidFill>
                  <a:srgbClr val="FF0000"/>
                </a:solidFill>
              </a:rPr>
              <a:t>–HIỂU VĂN BẢN</a:t>
            </a:r>
            <a:r>
              <a:rPr lang="vi-VN" sz="2800" b="1" dirty="0">
                <a:solidFill>
                  <a:srgbClr val="FF0000"/>
                </a:solidFill>
              </a:rPr>
              <a:t>:</a:t>
            </a:r>
            <a:r>
              <a:rPr lang="vi-VN" sz="2800" dirty="0"/>
              <a:t/>
            </a:r>
            <a:br>
              <a:rPr lang="vi-VN" sz="2800" dirty="0"/>
            </a:br>
            <a:r>
              <a:rPr lang="en-US" sz="2800" dirty="0" smtClean="0"/>
              <a:t> </a:t>
            </a:r>
            <a:r>
              <a:rPr lang="vi-VN" sz="2800" b="1" i="1" dirty="0" smtClean="0">
                <a:solidFill>
                  <a:srgbClr val="00B050"/>
                </a:solidFill>
              </a:rPr>
              <a:t>1</a:t>
            </a:r>
            <a:r>
              <a:rPr lang="en-US" sz="2800" b="1" i="1" dirty="0" smtClean="0">
                <a:solidFill>
                  <a:srgbClr val="00B050"/>
                </a:solidFill>
              </a:rPr>
              <a:t>.</a:t>
            </a:r>
            <a:r>
              <a:rPr lang="vi-VN" sz="2800" b="1" i="1" dirty="0" smtClean="0">
                <a:solidFill>
                  <a:srgbClr val="00B050"/>
                </a:solidFill>
              </a:rPr>
              <a:t> </a:t>
            </a:r>
            <a:r>
              <a:rPr lang="vi-VN" sz="2800" b="1" i="1" dirty="0">
                <a:solidFill>
                  <a:srgbClr val="00B050"/>
                </a:solidFill>
              </a:rPr>
              <a:t>Quang cảnh và cung cách sinh hoạt trong phủ chúa: </a:t>
            </a:r>
            <a:r>
              <a:rPr lang="vi-VN" sz="2800" dirty="0" smtClean="0"/>
              <a:t/>
            </a:r>
            <a:br>
              <a:rPr lang="vi-VN" sz="2800" dirty="0" smtClean="0"/>
            </a:br>
            <a:r>
              <a:rPr lang="en-US" sz="2800" dirty="0" smtClean="0">
                <a:cs typeface="Times New Roman" pitchFamily="18" charset="0"/>
              </a:rPr>
              <a:t>  </a:t>
            </a:r>
            <a:endParaRPr lang="vi-VN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/>
                <a:ea typeface="Times New Roman"/>
              </a:rPr>
              <a:t>- </a:t>
            </a:r>
            <a:r>
              <a:rPr lang="en-US" sz="2800" dirty="0" err="1">
                <a:latin typeface="Times New Roman"/>
                <a:ea typeface="Times New Roman"/>
              </a:rPr>
              <a:t>Khi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tác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giả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vào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phủ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theo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lệnh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chúa</a:t>
            </a:r>
            <a:r>
              <a:rPr lang="en-US" sz="2800" dirty="0" smtClean="0">
                <a:latin typeface="Times New Roman"/>
                <a:ea typeface="Times New Roman"/>
              </a:rPr>
              <a:t>:</a:t>
            </a:r>
            <a:r>
              <a:rPr lang="en-US" sz="2800" i="1" dirty="0" smtClean="0">
                <a:latin typeface="Times New Roman"/>
                <a:ea typeface="Times New Roman"/>
              </a:rPr>
              <a:t>“</a:t>
            </a:r>
            <a:r>
              <a:rPr lang="en-US" sz="2800" i="1" dirty="0" err="1" smtClean="0">
                <a:latin typeface="Times New Roman"/>
                <a:ea typeface="Times New Roman"/>
              </a:rPr>
              <a:t>tên</a:t>
            </a:r>
            <a:r>
              <a:rPr lang="en-US" sz="2800" i="1" dirty="0" smtClean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đày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tớ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chạy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đàng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trước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hét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đường</a:t>
            </a:r>
            <a:r>
              <a:rPr lang="en-US" sz="2800" i="1" dirty="0">
                <a:latin typeface="Times New Roman"/>
                <a:ea typeface="Times New Roman"/>
              </a:rPr>
              <a:t>”, “</a:t>
            </a:r>
            <a:r>
              <a:rPr lang="en-US" sz="2800" i="1" dirty="0" err="1">
                <a:latin typeface="Times New Roman"/>
                <a:ea typeface="Times New Roman"/>
              </a:rPr>
              <a:t>cáng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chạy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như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ngựa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lồng</a:t>
            </a:r>
            <a:r>
              <a:rPr lang="en-US" sz="2800" i="1" dirty="0">
                <a:latin typeface="Times New Roman"/>
                <a:ea typeface="Times New Roman"/>
              </a:rPr>
              <a:t>”.</a:t>
            </a:r>
            <a:endParaRPr lang="en-US" sz="28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Times New Roman"/>
              </a:rPr>
              <a:t> - </a:t>
            </a:r>
            <a:r>
              <a:rPr lang="en-US" sz="2800" dirty="0" err="1">
                <a:latin typeface="Times New Roman"/>
                <a:ea typeface="Times New Roman"/>
              </a:rPr>
              <a:t>Trong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phủ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i="1" dirty="0">
                <a:latin typeface="Times New Roman"/>
                <a:ea typeface="Times New Roman"/>
              </a:rPr>
              <a:t>“</a:t>
            </a:r>
            <a:r>
              <a:rPr lang="en-US" sz="2800" i="1" dirty="0" err="1">
                <a:latin typeface="Times New Roman"/>
                <a:ea typeface="Times New Roman"/>
              </a:rPr>
              <a:t>người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giữ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cửa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truyền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báo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rộn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ràng</a:t>
            </a:r>
            <a:r>
              <a:rPr lang="en-US" sz="2800" i="1" dirty="0">
                <a:latin typeface="Times New Roman"/>
                <a:ea typeface="Times New Roman"/>
              </a:rPr>
              <a:t>, </a:t>
            </a:r>
            <a:r>
              <a:rPr lang="en-US" sz="2800" i="1" dirty="0" err="1">
                <a:latin typeface="Times New Roman"/>
                <a:ea typeface="Times New Roman"/>
              </a:rPr>
              <a:t>người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có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việc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quan</a:t>
            </a:r>
            <a:r>
              <a:rPr lang="en-US" sz="2800" i="1" dirty="0">
                <a:latin typeface="Times New Roman"/>
                <a:ea typeface="Times New Roman"/>
              </a:rPr>
              <a:t> qua </a:t>
            </a:r>
            <a:r>
              <a:rPr lang="en-US" sz="2800" i="1" dirty="0" err="1">
                <a:latin typeface="Times New Roman"/>
                <a:ea typeface="Times New Roman"/>
              </a:rPr>
              <a:t>lại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như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mắc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cửi</a:t>
            </a:r>
            <a:r>
              <a:rPr lang="en-US" sz="2800" i="1" dirty="0" smtClean="0">
                <a:latin typeface="Times New Roman"/>
                <a:ea typeface="Times New Roman"/>
              </a:rPr>
              <a:t>”.</a:t>
            </a:r>
            <a:endParaRPr lang="en-US" sz="28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2800" dirty="0" smtClean="0">
                <a:latin typeface="Times New Roman"/>
                <a:ea typeface="Times New Roman"/>
              </a:rPr>
              <a:t>- </a:t>
            </a:r>
            <a:r>
              <a:rPr lang="en-US" sz="2800" dirty="0" err="1">
                <a:latin typeface="Times New Roman"/>
                <a:ea typeface="Times New Roman"/>
              </a:rPr>
              <a:t>Những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lời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lẽ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nhắc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đến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chúa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</a:t>
            </a:r>
            <a:r>
              <a:rPr lang="en-US" sz="2800" dirty="0" err="1" smtClean="0">
                <a:latin typeface="Times New Roman"/>
                <a:ea typeface="Times New Roman"/>
              </a:rPr>
              <a:t>rịnh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và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thế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tử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hết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sức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cung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kính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lễ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độ</a:t>
            </a:r>
            <a:r>
              <a:rPr lang="en-US" sz="2800" dirty="0" smtClean="0">
                <a:latin typeface="Times New Roman"/>
                <a:ea typeface="Times New Roman"/>
              </a:rPr>
              <a:t>.</a:t>
            </a:r>
            <a:endParaRPr lang="en-US" sz="28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Times New Roman"/>
              </a:rPr>
              <a:t> - </a:t>
            </a:r>
            <a:r>
              <a:rPr lang="en-US" sz="2800" dirty="0" err="1">
                <a:latin typeface="Times New Roman"/>
                <a:ea typeface="Times New Roman"/>
              </a:rPr>
              <a:t>Trong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cung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trang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nghiêm</a:t>
            </a:r>
            <a:r>
              <a:rPr lang="en-US" sz="2800" dirty="0" smtClean="0">
                <a:latin typeface="Times New Roman"/>
                <a:ea typeface="Times New Roman"/>
              </a:rPr>
              <a:t>: </a:t>
            </a:r>
            <a:r>
              <a:rPr lang="en-US" sz="2800" dirty="0" err="1" smtClean="0">
                <a:latin typeface="Times New Roman"/>
                <a:ea typeface="Times New Roman"/>
              </a:rPr>
              <a:t>tác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latin typeface="Times New Roman"/>
                <a:ea typeface="Times New Roman"/>
              </a:rPr>
              <a:t>giả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phải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i="1" dirty="0">
                <a:latin typeface="Times New Roman"/>
                <a:ea typeface="Times New Roman"/>
              </a:rPr>
              <a:t>“</a:t>
            </a:r>
            <a:r>
              <a:rPr lang="en-US" sz="2800" i="1" dirty="0" err="1">
                <a:latin typeface="Times New Roman"/>
                <a:ea typeface="Times New Roman"/>
              </a:rPr>
              <a:t>nín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thở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đứng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chờ</a:t>
            </a:r>
            <a:r>
              <a:rPr lang="en-US" sz="2800" i="1" dirty="0">
                <a:latin typeface="Times New Roman"/>
                <a:ea typeface="Times New Roman"/>
              </a:rPr>
              <a:t> ở </a:t>
            </a:r>
            <a:r>
              <a:rPr lang="en-US" sz="2800" i="1" dirty="0" err="1">
                <a:latin typeface="Times New Roman"/>
                <a:ea typeface="Times New Roman"/>
              </a:rPr>
              <a:t>xa</a:t>
            </a:r>
            <a:r>
              <a:rPr lang="en-US" sz="2800" i="1" dirty="0">
                <a:latin typeface="Times New Roman"/>
                <a:ea typeface="Times New Roman"/>
              </a:rPr>
              <a:t>”, “</a:t>
            </a:r>
            <a:r>
              <a:rPr lang="en-US" sz="2800" i="1" dirty="0" err="1">
                <a:latin typeface="Times New Roman"/>
                <a:ea typeface="Times New Roman"/>
              </a:rPr>
              <a:t>khúm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núm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đến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trước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 smtClean="0">
                <a:latin typeface="Times New Roman"/>
                <a:ea typeface="Times New Roman"/>
              </a:rPr>
              <a:t>sập</a:t>
            </a:r>
            <a:r>
              <a:rPr lang="en-US" sz="2800" i="1" dirty="0" smtClean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xem</a:t>
            </a:r>
            <a:r>
              <a:rPr lang="en-US" sz="2800" i="1" dirty="0">
                <a:latin typeface="Times New Roman"/>
                <a:ea typeface="Times New Roman"/>
              </a:rPr>
              <a:t> </a:t>
            </a:r>
            <a:r>
              <a:rPr lang="en-US" sz="2800" i="1" dirty="0" err="1">
                <a:latin typeface="Times New Roman"/>
                <a:ea typeface="Times New Roman"/>
              </a:rPr>
              <a:t>mạch</a:t>
            </a:r>
            <a:r>
              <a:rPr lang="en-US" sz="2800" i="1" dirty="0">
                <a:latin typeface="Times New Roman"/>
                <a:ea typeface="Times New Roman"/>
              </a:rPr>
              <a:t>”.</a:t>
            </a:r>
            <a:endParaRPr lang="en-US" sz="28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smtClean="0">
                <a:latin typeface="Times New Roman"/>
                <a:ea typeface="Times New Roman"/>
              </a:rPr>
              <a:t>      </a:t>
            </a:r>
            <a:r>
              <a:rPr lang="en-US" sz="2800" dirty="0" err="1" smtClean="0">
                <a:latin typeface="Times New Roman"/>
                <a:ea typeface="Times New Roman"/>
              </a:rPr>
              <a:t>Quyền</a:t>
            </a:r>
            <a:r>
              <a:rPr lang="en-US" sz="2800" dirty="0" smtClean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uy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tột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đỉnh</a:t>
            </a:r>
            <a:r>
              <a:rPr lang="en-US" sz="2800" dirty="0">
                <a:latin typeface="Times New Roman"/>
                <a:ea typeface="Times New Roman"/>
              </a:rPr>
              <a:t>, </a:t>
            </a:r>
            <a:r>
              <a:rPr lang="en-US" sz="2800" dirty="0" err="1">
                <a:latin typeface="Times New Roman"/>
                <a:ea typeface="Times New Roman"/>
              </a:rPr>
              <a:t>cuộc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sống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hưởng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thụ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xa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hoa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và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sự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lộng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quyền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của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nhà</a:t>
            </a:r>
            <a:r>
              <a:rPr lang="en-US" sz="2800" dirty="0">
                <a:latin typeface="Times New Roman"/>
                <a:ea typeface="Times New Roman"/>
              </a:rPr>
              <a:t> </a:t>
            </a:r>
            <a:r>
              <a:rPr lang="en-US" sz="2800" dirty="0" err="1">
                <a:latin typeface="Times New Roman"/>
                <a:ea typeface="Times New Roman"/>
              </a:rPr>
              <a:t>chúa</a:t>
            </a:r>
            <a:r>
              <a:rPr lang="en-US" sz="2800" dirty="0">
                <a:latin typeface="Times New Roman"/>
                <a:ea typeface="Times New Roman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23528" y="5589240"/>
            <a:ext cx="5612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700808"/>
          </a:xfrm>
        </p:spPr>
        <p:txBody>
          <a:bodyPr>
            <a:noAutofit/>
          </a:bodyPr>
          <a:lstStyle/>
          <a:p>
            <a:pPr algn="l"/>
            <a:r>
              <a:rPr lang="vi-VN" sz="3200" b="1" dirty="0" smtClean="0">
                <a:solidFill>
                  <a:srgbClr val="FF0000"/>
                </a:solidFill>
              </a:rPr>
              <a:t>II</a:t>
            </a:r>
            <a:r>
              <a:rPr lang="en-US" sz="3200" b="1" dirty="0" smtClean="0">
                <a:solidFill>
                  <a:srgbClr val="FF0000"/>
                </a:solidFill>
              </a:rPr>
              <a:t>. </a:t>
            </a:r>
            <a:r>
              <a:rPr lang="vi-VN" sz="3200" b="1" u="sng" dirty="0" smtClean="0">
                <a:solidFill>
                  <a:srgbClr val="FF0000"/>
                </a:solidFill>
              </a:rPr>
              <a:t>ĐỌC </a:t>
            </a:r>
            <a:r>
              <a:rPr lang="vi-VN" sz="3200" b="1" u="sng" dirty="0">
                <a:solidFill>
                  <a:srgbClr val="FF0000"/>
                </a:solidFill>
              </a:rPr>
              <a:t>–HIỂU VĂN BẢN</a:t>
            </a:r>
            <a:r>
              <a:rPr lang="vi-VN" sz="3200" b="1" dirty="0">
                <a:solidFill>
                  <a:srgbClr val="FF0000"/>
                </a:solidFill>
              </a:rPr>
              <a:t>:</a:t>
            </a:r>
            <a:r>
              <a:rPr lang="vi-VN" sz="3200" dirty="0"/>
              <a:t/>
            </a:r>
            <a:br>
              <a:rPr lang="vi-VN" sz="3200" dirty="0"/>
            </a:br>
            <a:r>
              <a:rPr lang="vi-VN" sz="3200" b="1" i="1" dirty="0" smtClean="0">
                <a:solidFill>
                  <a:srgbClr val="00B050"/>
                </a:solidFill>
              </a:rPr>
              <a:t>1</a:t>
            </a:r>
            <a:r>
              <a:rPr lang="en-US" sz="3200" b="1" i="1" dirty="0" smtClean="0">
                <a:solidFill>
                  <a:srgbClr val="00B050"/>
                </a:solidFill>
              </a:rPr>
              <a:t>.</a:t>
            </a:r>
            <a:r>
              <a:rPr lang="vi-VN" sz="3200" b="1" i="1" dirty="0" smtClean="0">
                <a:solidFill>
                  <a:srgbClr val="00B050"/>
                </a:solidFill>
              </a:rPr>
              <a:t> </a:t>
            </a:r>
            <a:r>
              <a:rPr lang="vi-VN" sz="3200" b="1" i="1" dirty="0">
                <a:solidFill>
                  <a:srgbClr val="00B050"/>
                </a:solidFill>
              </a:rPr>
              <a:t>Quang cảnh và cung cách sinh hoạt trong phủ chúa:</a:t>
            </a:r>
            <a:endParaRPr lang="vi-V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dirty="0" smtClean="0">
                <a:latin typeface="Times New Roman"/>
                <a:ea typeface="Times New Roman"/>
              </a:rPr>
              <a:t>a. </a:t>
            </a:r>
            <a:r>
              <a:rPr lang="en-US" i="1" dirty="0" err="1">
                <a:latin typeface="Times New Roman"/>
                <a:ea typeface="Times New Roman"/>
              </a:rPr>
              <a:t>Cách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nhìn</a:t>
            </a:r>
            <a:r>
              <a:rPr lang="en-US" i="1" dirty="0">
                <a:latin typeface="Times New Roman"/>
                <a:ea typeface="Times New Roman"/>
              </a:rPr>
              <a:t>, </a:t>
            </a:r>
            <a:r>
              <a:rPr lang="en-US" i="1" dirty="0" err="1">
                <a:latin typeface="Times New Roman"/>
                <a:ea typeface="Times New Roman"/>
              </a:rPr>
              <a:t>thái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độ</a:t>
            </a:r>
            <a:r>
              <a:rPr lang="en-US" dirty="0">
                <a:latin typeface="Times New Roman"/>
                <a:ea typeface="Times New Roman"/>
              </a:rPr>
              <a:t>:</a:t>
            </a:r>
            <a:endParaRPr lang="en-US" sz="36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>
                <a:latin typeface="Times New Roman"/>
                <a:ea typeface="Times New Roman"/>
              </a:rPr>
              <a:t>Quan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sát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tinh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tế</a:t>
            </a:r>
            <a:r>
              <a:rPr lang="en-US" dirty="0" smtClean="0">
                <a:latin typeface="Times New Roman"/>
                <a:ea typeface="Times New Roman"/>
              </a:rPr>
              <a:t>,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Miêu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tả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chân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thực</a:t>
            </a:r>
            <a:r>
              <a:rPr lang="en-US" dirty="0" smtClean="0">
                <a:latin typeface="Times New Roman"/>
                <a:ea typeface="Times New Roman"/>
              </a:rPr>
              <a:t>, chi </a:t>
            </a:r>
            <a:r>
              <a:rPr lang="en-US" dirty="0" err="1" smtClean="0">
                <a:latin typeface="Times New Roman"/>
                <a:ea typeface="Times New Roman"/>
              </a:rPr>
              <a:t>tiết</a:t>
            </a:r>
            <a:r>
              <a:rPr lang="en-US" dirty="0" smtClean="0">
                <a:latin typeface="Times New Roman"/>
                <a:ea typeface="Times New Roman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solidFill>
                  <a:srgbClr val="0070C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/>
                <a:cs typeface="Times New Roman" pitchFamily="18" charset="0"/>
              </a:rPr>
              <a:t>        </a:t>
            </a:r>
            <a:r>
              <a:rPr lang="en-US" dirty="0" err="1" smtClean="0">
                <a:latin typeface="Times New Roman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/>
                <a:cs typeface="Times New Roman" pitchFamily="18" charset="0"/>
              </a:rPr>
              <a:t>sống</a:t>
            </a:r>
            <a:r>
              <a:rPr lang="en-US" dirty="0" smtClean="0">
                <a:latin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/>
                <a:cs typeface="Times New Roman" pitchFamily="18" charset="0"/>
              </a:rPr>
              <a:t>hưởng</a:t>
            </a:r>
            <a:r>
              <a:rPr lang="en-US" dirty="0" smtClean="0">
                <a:latin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/>
                <a:cs typeface="Times New Roman" pitchFamily="18" charset="0"/>
              </a:rPr>
              <a:t>lạc</a:t>
            </a:r>
            <a:r>
              <a:rPr lang="en-US" dirty="0" smtClean="0">
                <a:latin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/>
                <a:cs typeface="Times New Roman" pitchFamily="18" charset="0"/>
              </a:rPr>
              <a:t>chúa</a:t>
            </a:r>
            <a:r>
              <a:rPr lang="en-US" dirty="0" smtClean="0">
                <a:latin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/>
                <a:cs typeface="Times New Roman" pitchFamily="18" charset="0"/>
              </a:rPr>
              <a:t>phơi</a:t>
            </a:r>
            <a:r>
              <a:rPr lang="en-US" dirty="0" smtClean="0">
                <a:latin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/>
                <a:cs typeface="Times New Roman" pitchFamily="18" charset="0"/>
              </a:rPr>
              <a:t>bày</a:t>
            </a:r>
            <a:r>
              <a:rPr lang="en-US" dirty="0" smtClean="0">
                <a:latin typeface="Times New Roman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/>
                <a:cs typeface="Times New Roman" pitchFamily="18" charset="0"/>
              </a:rPr>
              <a:t>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dửng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95536" y="4482828"/>
            <a:ext cx="576064" cy="386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26422"/>
            <a:ext cx="6032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9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96752"/>
          </a:xfrm>
        </p:spPr>
        <p:txBody>
          <a:bodyPr>
            <a:noAutofit/>
          </a:bodyPr>
          <a:lstStyle/>
          <a:p>
            <a:pPr algn="l"/>
            <a:r>
              <a:rPr lang="vi-VN" sz="3200" b="1" dirty="0" smtClean="0">
                <a:solidFill>
                  <a:srgbClr val="FF0000"/>
                </a:solidFill>
              </a:rPr>
              <a:t>II</a:t>
            </a:r>
            <a:r>
              <a:rPr lang="en-US" sz="3200" b="1" dirty="0" smtClean="0">
                <a:solidFill>
                  <a:srgbClr val="FF0000"/>
                </a:solidFill>
              </a:rPr>
              <a:t>. </a:t>
            </a:r>
            <a:r>
              <a:rPr lang="vi-VN" sz="3200" b="1" u="sng" dirty="0" smtClean="0">
                <a:solidFill>
                  <a:srgbClr val="FF0000"/>
                </a:solidFill>
              </a:rPr>
              <a:t>ĐỌC </a:t>
            </a:r>
            <a:r>
              <a:rPr lang="vi-VN" sz="3200" b="1" u="sng" dirty="0">
                <a:solidFill>
                  <a:srgbClr val="FF0000"/>
                </a:solidFill>
              </a:rPr>
              <a:t>–HIỂU VĂN BẢN</a:t>
            </a:r>
            <a:r>
              <a:rPr lang="vi-VN" sz="3200" b="1" dirty="0">
                <a:solidFill>
                  <a:srgbClr val="FF0000"/>
                </a:solidFill>
              </a:rPr>
              <a:t>:</a:t>
            </a:r>
            <a:r>
              <a:rPr lang="vi-VN" sz="3200" dirty="0"/>
              <a:t/>
            </a:r>
            <a:br>
              <a:rPr lang="vi-VN" sz="3200" dirty="0"/>
            </a:br>
            <a:endParaRPr lang="vi-V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US" i="1" dirty="0" smtClean="0">
                <a:latin typeface="Times New Roman"/>
                <a:ea typeface="Times New Roman"/>
              </a:rPr>
              <a:t> b. </a:t>
            </a:r>
            <a:r>
              <a:rPr lang="en-US" i="1" dirty="0" err="1">
                <a:latin typeface="Times New Roman"/>
                <a:ea typeface="Times New Roman"/>
              </a:rPr>
              <a:t>Tâm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trạng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và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suy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nghĩ</a:t>
            </a:r>
            <a:r>
              <a:rPr lang="en-US" i="1" dirty="0">
                <a:latin typeface="Times New Roman"/>
                <a:ea typeface="Times New Roman"/>
              </a:rPr>
              <a:t>:</a:t>
            </a:r>
            <a:endParaRPr lang="en-US" sz="36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 - </a:t>
            </a:r>
            <a:r>
              <a:rPr lang="en-US" dirty="0" err="1">
                <a:latin typeface="Times New Roman"/>
                <a:ea typeface="Times New Roman"/>
              </a:rPr>
              <a:t>K</a:t>
            </a:r>
            <a:r>
              <a:rPr lang="en-US" dirty="0" err="1" smtClean="0">
                <a:latin typeface="Times New Roman"/>
                <a:ea typeface="Times New Roman"/>
              </a:rPr>
              <a:t>hi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xem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mạch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cho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thế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tử</a:t>
            </a:r>
            <a:r>
              <a:rPr lang="en-US" dirty="0" smtClean="0">
                <a:latin typeface="Times New Roman"/>
                <a:ea typeface="Times New Roman"/>
              </a:rPr>
              <a:t>: </a:t>
            </a:r>
            <a:r>
              <a:rPr lang="en-US" dirty="0" err="1" smtClean="0">
                <a:latin typeface="Times New Roman"/>
                <a:ea typeface="Times New Roman"/>
              </a:rPr>
              <a:t>tâm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trạng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tác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giả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nhiều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xung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đột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giằng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co:</a:t>
            </a:r>
            <a:endParaRPr lang="en-US" sz="36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  + </a:t>
            </a:r>
            <a:r>
              <a:rPr lang="en-US" dirty="0" err="1" smtClean="0">
                <a:latin typeface="Times New Roman"/>
                <a:ea typeface="Times New Roman"/>
              </a:rPr>
              <a:t>Nếu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chữa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có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hiệu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quả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ngay</a:t>
            </a:r>
            <a:r>
              <a:rPr lang="en-US" dirty="0">
                <a:latin typeface="Times New Roman"/>
                <a:ea typeface="Times New Roman"/>
              </a:rPr>
              <a:t> =</a:t>
            </a:r>
            <a:r>
              <a:rPr lang="en-US" dirty="0" smtClean="0">
                <a:latin typeface="Times New Roman"/>
                <a:ea typeface="Times New Roman"/>
              </a:rPr>
              <a:t>&gt; </a:t>
            </a:r>
            <a:r>
              <a:rPr lang="en-US" dirty="0" err="1" smtClean="0">
                <a:latin typeface="Times New Roman"/>
                <a:ea typeface="Times New Roman"/>
              </a:rPr>
              <a:t>Chúa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tin </a:t>
            </a:r>
            <a:r>
              <a:rPr lang="en-US" dirty="0" err="1">
                <a:latin typeface="Times New Roman"/>
                <a:ea typeface="Times New Roman"/>
              </a:rPr>
              <a:t>dùng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endParaRPr lang="en-US" dirty="0" smtClean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                                             =&gt; </a:t>
            </a:r>
            <a:r>
              <a:rPr lang="en-US" dirty="0" err="1" smtClean="0">
                <a:latin typeface="Times New Roman"/>
                <a:ea typeface="Times New Roman"/>
              </a:rPr>
              <a:t>Công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danh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trói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buộc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sz="36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  + </a:t>
            </a:r>
            <a:r>
              <a:rPr lang="en-US" dirty="0" err="1">
                <a:latin typeface="Times New Roman"/>
                <a:ea typeface="Times New Roman"/>
              </a:rPr>
              <a:t>N</a:t>
            </a:r>
            <a:r>
              <a:rPr lang="en-US" dirty="0" err="1" smtClean="0">
                <a:latin typeface="Times New Roman"/>
                <a:ea typeface="Times New Roman"/>
              </a:rPr>
              <a:t>ếu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</a:t>
            </a:r>
            <a:r>
              <a:rPr lang="en-US" dirty="0" err="1" smtClean="0">
                <a:latin typeface="Times New Roman"/>
                <a:ea typeface="Times New Roman"/>
              </a:rPr>
              <a:t>hữa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cầm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chừng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=&gt; </a:t>
            </a:r>
            <a:r>
              <a:rPr lang="en-US" dirty="0" err="1" smtClean="0">
                <a:latin typeface="Times New Roman"/>
                <a:ea typeface="Times New Roman"/>
              </a:rPr>
              <a:t>Trái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y </a:t>
            </a:r>
            <a:r>
              <a:rPr lang="en-US" dirty="0" err="1">
                <a:latin typeface="Times New Roman"/>
                <a:ea typeface="Times New Roman"/>
              </a:rPr>
              <a:t>đức</a:t>
            </a:r>
            <a:r>
              <a:rPr lang="en-US" dirty="0">
                <a:latin typeface="Times New Roman"/>
                <a:ea typeface="Times New Roman"/>
              </a:rPr>
              <a:t> </a:t>
            </a:r>
            <a:endParaRPr lang="en-US" dirty="0" smtClean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                                   =&gt; </a:t>
            </a:r>
            <a:r>
              <a:rPr lang="en-US" dirty="0" err="1" smtClean="0">
                <a:latin typeface="Times New Roman"/>
                <a:ea typeface="Times New Roman"/>
              </a:rPr>
              <a:t>Phụ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lòng</a:t>
            </a:r>
            <a:r>
              <a:rPr lang="en-US" dirty="0">
                <a:latin typeface="Times New Roman"/>
                <a:ea typeface="Times New Roman"/>
              </a:rPr>
              <a:t> cha </a:t>
            </a:r>
            <a:r>
              <a:rPr lang="en-US" dirty="0" err="1">
                <a:latin typeface="Times New Roman"/>
                <a:ea typeface="Times New Roman"/>
              </a:rPr>
              <a:t>ông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sz="36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  </a:t>
            </a:r>
            <a:r>
              <a:rPr lang="en-US" dirty="0" smtClean="0">
                <a:latin typeface="Times New Roman"/>
                <a:ea typeface="Times New Roman"/>
              </a:rPr>
              <a:t>        </a:t>
            </a:r>
            <a:r>
              <a:rPr lang="en-US" dirty="0" err="1" smtClean="0">
                <a:latin typeface="Times New Roman"/>
                <a:ea typeface="Times New Roman"/>
              </a:rPr>
              <a:t>Lương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tâm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phẩm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chất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trung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hậu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của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người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thầy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thuốc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đã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thắng</a:t>
            </a:r>
            <a:r>
              <a:rPr lang="en-US" dirty="0" smtClean="0">
                <a:latin typeface="Times New Roman"/>
                <a:ea typeface="Times New Roman"/>
              </a:rPr>
              <a:t>.</a:t>
            </a:r>
            <a:endParaRPr lang="en-US" sz="36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51520" y="4869160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96752"/>
          </a:xfrm>
        </p:spPr>
        <p:txBody>
          <a:bodyPr>
            <a:noAutofit/>
          </a:bodyPr>
          <a:lstStyle/>
          <a:p>
            <a:pPr algn="l"/>
            <a:r>
              <a:rPr lang="vi-VN" sz="3200" b="1" dirty="0" smtClean="0">
                <a:solidFill>
                  <a:srgbClr val="FF0000"/>
                </a:solidFill>
              </a:rPr>
              <a:t>II</a:t>
            </a:r>
            <a:r>
              <a:rPr lang="en-US" sz="3200" b="1" dirty="0" smtClean="0">
                <a:solidFill>
                  <a:srgbClr val="FF0000"/>
                </a:solidFill>
              </a:rPr>
              <a:t>. </a:t>
            </a:r>
            <a:r>
              <a:rPr lang="vi-VN" sz="3200" b="1" u="sng" dirty="0" smtClean="0">
                <a:solidFill>
                  <a:srgbClr val="FF0000"/>
                </a:solidFill>
              </a:rPr>
              <a:t>ĐỌC </a:t>
            </a:r>
            <a:r>
              <a:rPr lang="vi-VN" sz="3200" b="1" u="sng" dirty="0">
                <a:solidFill>
                  <a:srgbClr val="FF0000"/>
                </a:solidFill>
              </a:rPr>
              <a:t>–HIỂU VĂN BẢN</a:t>
            </a:r>
            <a:r>
              <a:rPr lang="vi-VN" sz="3200" b="1" dirty="0">
                <a:solidFill>
                  <a:srgbClr val="FF0000"/>
                </a:solidFill>
              </a:rPr>
              <a:t>:</a:t>
            </a:r>
            <a:r>
              <a:rPr lang="vi-VN" sz="3200" dirty="0"/>
              <a:t/>
            </a:r>
            <a:br>
              <a:rPr lang="vi-VN" sz="3200" dirty="0"/>
            </a:br>
            <a:endParaRPr lang="vi-V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 - </a:t>
            </a:r>
            <a:r>
              <a:rPr lang="en-US" dirty="0" err="1">
                <a:latin typeface="Times New Roman"/>
                <a:ea typeface="Times New Roman"/>
              </a:rPr>
              <a:t>Là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một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thầy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thuốc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giỏi</a:t>
            </a:r>
            <a:r>
              <a:rPr lang="en-US" sz="3600" dirty="0" smtClean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c</a:t>
            </a:r>
            <a:r>
              <a:rPr lang="en-US" dirty="0" err="1" smtClean="0">
                <a:latin typeface="Times New Roman"/>
                <a:ea typeface="Times New Roman"/>
              </a:rPr>
              <a:t>ó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lương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tâm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đức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độ</a:t>
            </a:r>
            <a:r>
              <a:rPr lang="en-US" dirty="0" smtClean="0">
                <a:latin typeface="Times New Roman"/>
                <a:ea typeface="Times New Roman"/>
              </a:rPr>
              <a:t>.</a:t>
            </a:r>
            <a:endParaRPr lang="en-US" sz="36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</a:rPr>
              <a:t> - </a:t>
            </a:r>
            <a:r>
              <a:rPr lang="en-US" dirty="0" err="1">
                <a:latin typeface="Times New Roman"/>
                <a:ea typeface="Times New Roman"/>
              </a:rPr>
              <a:t>Khinh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thường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lợi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danh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quyền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quý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yêu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thích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tự</a:t>
            </a:r>
            <a:r>
              <a:rPr lang="en-US" dirty="0">
                <a:latin typeface="Times New Roman"/>
                <a:ea typeface="Times New Roman"/>
              </a:rPr>
              <a:t> do </a:t>
            </a:r>
            <a:r>
              <a:rPr lang="en-US" dirty="0" err="1">
                <a:latin typeface="Times New Roman"/>
                <a:ea typeface="Times New Roman"/>
              </a:rPr>
              <a:t>và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nếp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thanh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đạm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nơi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quê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nhà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en-US" sz="3600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n-US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253</TotalTime>
  <Words>659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Tiết 1-2:  VÀO PHỦ CHÚA TRỊNH               (Trích Thượng kinh kí sự)                                               Lê Hữu Trác. </vt:lpstr>
      <vt:lpstr>VÀO PHỦ CHÚA TRỊNH </vt:lpstr>
      <vt:lpstr>    I-TÌM HIỂU CHUNG:     </vt:lpstr>
      <vt:lpstr>PowerPoint Presentation</vt:lpstr>
      <vt:lpstr>  II. ĐỌC –HIỂU VĂN BẢN:    1. Quang cảnh và cung cách sinh hoạt trong phủ chúa:        a. Quang cảnh:         - Nhiều lần cửa, mỗi cửa đều có lính canh gác.       - Vườn hoa trong phủ chúa:                       “cây cối um tùm, chim kêu ríu rít, …”        - Bên trong phủ: những nhà “Đại đường”, “gác tía”,       với  kiệu son, đồ nghi trượng sơn son thếp vàng.        - Đến nội cung thế tử phải qua năm sáu lần trướng gấm.            Quang cảnh cực kì tráng lệ, lộng lẫy không đâu sánh bằng.        - </vt:lpstr>
      <vt:lpstr>II. ĐỌC –HIỂU VĂN BẢN:  1. Quang cảnh và cung cách sinh hoạt trong phủ chúa:    </vt:lpstr>
      <vt:lpstr>II. ĐỌC –HIỂU VĂN BẢN: 1. Quang cảnh và cung cách sinh hoạt trong phủ chúa:</vt:lpstr>
      <vt:lpstr>II. ĐỌC –HIỂU VĂN BẢN: </vt:lpstr>
      <vt:lpstr>II. ĐỌC –HIỂU VĂN BẢN: </vt:lpstr>
      <vt:lpstr>4. Nét đặc sắc của bút pháp kí sự:    - Quan sát tỉ mỉ, tả cảnh sinh động, kể diễn biến sự việc khéo léo =&gt; tạo sự lôi cuốn.    - Giọng kể tự nhiên xen lẫn lời kể với lời bình                                                     =&gt; giàu chất trữ tình.    - Ghi chép trung thực, có giá trị hiện thực sâu sắc. </vt:lpstr>
      <vt:lpstr>Tiết 3: LUYỆN ĐỌC- HIỂU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VÀO PHỦ CHÚA TRỊNH (Trích Thượng kinh kí sự)- Lê Hữu Trác.</dc:title>
  <dc:creator>21AK22</dc:creator>
  <cp:lastModifiedBy>TINH</cp:lastModifiedBy>
  <cp:revision>29</cp:revision>
  <dcterms:created xsi:type="dcterms:W3CDTF">2021-08-28T01:16:25Z</dcterms:created>
  <dcterms:modified xsi:type="dcterms:W3CDTF">2021-09-03T12:31:49Z</dcterms:modified>
</cp:coreProperties>
</file>